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orben" charset="1" panose="020F0503020000020004"/>
      <p:regular r:id="rId16"/>
    </p:embeddedFont>
    <p:embeddedFont>
      <p:font typeface="Arimo" charset="1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4.xml" Type="http://schemas.openxmlformats.org/officeDocument/2006/relationships/notesSlide"/><Relationship Id="rId21" Target="notesSlides/notesSlide5.xml" Type="http://schemas.openxmlformats.org/officeDocument/2006/relationships/notesSlide"/><Relationship Id="rId22" Target="notesSlides/notesSlide6.xml" Type="http://schemas.openxmlformats.org/officeDocument/2006/relationships/notesSlide"/><Relationship Id="rId23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2762696"/>
            <a:ext cx="9445526" cy="248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Introduction to Model Optimization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566767"/>
            <a:ext cx="9445526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Model optimization is the process of fine-tuning a machine learning model to achieve the best possible performance. This involves techniques like cross-validation, which help identify the optimal model configuration and hyperparameters.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8935"/>
          </a:xfrm>
          <a:custGeom>
            <a:avLst/>
            <a:gdLst/>
            <a:ahLst/>
            <a:cxnLst/>
            <a:rect r="r" b="b" t="t" l="l"/>
            <a:pathLst>
              <a:path h="10288935" w="6858000">
                <a:moveTo>
                  <a:pt x="0" y="0"/>
                </a:moveTo>
                <a:lnTo>
                  <a:pt x="6858000" y="0"/>
                </a:lnTo>
                <a:lnTo>
                  <a:pt x="6858000" y="10288935"/>
                </a:lnTo>
                <a:lnTo>
                  <a:pt x="0" y="10288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t="0" r="-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4555" y="729257"/>
            <a:ext cx="9500890" cy="175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Understanding Cross-Validation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58801" y="2893665"/>
            <a:ext cx="38100" cy="6637436"/>
            <a:chOff x="0" y="0"/>
            <a:chExt cx="50800" cy="88499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8849868"/>
            </a:xfrm>
            <a:custGeom>
              <a:avLst/>
              <a:gdLst/>
              <a:ahLst/>
              <a:cxnLst/>
              <a:rect r="r" b="b" t="t" l="l"/>
              <a:pathLst>
                <a:path h="884986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824468"/>
                  </a:lnTo>
                  <a:cubicBezTo>
                    <a:pt x="50800" y="8838438"/>
                    <a:pt x="39370" y="8849868"/>
                    <a:pt x="25400" y="8849868"/>
                  </a:cubicBezTo>
                  <a:cubicBezTo>
                    <a:pt x="11430" y="8849868"/>
                    <a:pt x="0" y="8838438"/>
                    <a:pt x="0" y="8824468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49760" y="3494634"/>
            <a:ext cx="964555" cy="38100"/>
            <a:chOff x="0" y="0"/>
            <a:chExt cx="1286073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6129" cy="50800"/>
            </a:xfrm>
            <a:custGeom>
              <a:avLst/>
              <a:gdLst/>
              <a:ahLst/>
              <a:cxnLst/>
              <a:rect r="r" b="b" t="t" l="l"/>
              <a:pathLst>
                <a:path h="50800" w="128612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0729" y="0"/>
                  </a:lnTo>
                  <a:cubicBezTo>
                    <a:pt x="1274699" y="0"/>
                    <a:pt x="1286129" y="11430"/>
                    <a:pt x="1286129" y="25400"/>
                  </a:cubicBezTo>
                  <a:cubicBezTo>
                    <a:pt x="1286129" y="39370"/>
                    <a:pt x="1274699" y="50800"/>
                    <a:pt x="126072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3079" y="3198911"/>
            <a:ext cx="629542" cy="629543"/>
            <a:chOff x="0" y="0"/>
            <a:chExt cx="839390" cy="8393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26643" cy="826643"/>
            </a:xfrm>
            <a:custGeom>
              <a:avLst/>
              <a:gdLst/>
              <a:ahLst/>
              <a:cxnLst/>
              <a:rect r="r" b="b" t="t" l="l"/>
              <a:pathLst>
                <a:path h="826643" w="826643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72338" y="0"/>
                  </a:lnTo>
                  <a:cubicBezTo>
                    <a:pt x="757555" y="0"/>
                    <a:pt x="826643" y="69088"/>
                    <a:pt x="826643" y="154305"/>
                  </a:cubicBezTo>
                  <a:lnTo>
                    <a:pt x="826643" y="672338"/>
                  </a:lnTo>
                  <a:cubicBezTo>
                    <a:pt x="826643" y="757555"/>
                    <a:pt x="757555" y="826643"/>
                    <a:pt x="672338" y="826643"/>
                  </a:cubicBezTo>
                  <a:lnTo>
                    <a:pt x="154305" y="826643"/>
                  </a:lnTo>
                  <a:cubicBezTo>
                    <a:pt x="69088" y="826643"/>
                    <a:pt x="0" y="757555"/>
                    <a:pt x="0" y="67233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9343" cy="839343"/>
            </a:xfrm>
            <a:custGeom>
              <a:avLst/>
              <a:gdLst/>
              <a:ahLst/>
              <a:cxnLst/>
              <a:rect r="r" b="b" t="t" l="l"/>
              <a:pathLst>
                <a:path h="839343" w="839343">
                  <a:moveTo>
                    <a:pt x="0" y="160655"/>
                  </a:moveTo>
                  <a:cubicBezTo>
                    <a:pt x="0" y="72009"/>
                    <a:pt x="72009" y="0"/>
                    <a:pt x="160655" y="0"/>
                  </a:cubicBez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cubicBezTo>
                    <a:pt x="767461" y="0"/>
                    <a:pt x="839343" y="72009"/>
                    <a:pt x="839343" y="160655"/>
                  </a:cubicBezTo>
                  <a:lnTo>
                    <a:pt x="832993" y="160655"/>
                  </a:lnTo>
                  <a:lnTo>
                    <a:pt x="839343" y="160655"/>
                  </a:lnTo>
                  <a:lnTo>
                    <a:pt x="839343" y="678688"/>
                  </a:lnTo>
                  <a:lnTo>
                    <a:pt x="832993" y="678688"/>
                  </a:lnTo>
                  <a:lnTo>
                    <a:pt x="839343" y="678688"/>
                  </a:lnTo>
                  <a:cubicBezTo>
                    <a:pt x="839343" y="767461"/>
                    <a:pt x="767334" y="839343"/>
                    <a:pt x="678688" y="839343"/>
                  </a:cubicBezTo>
                  <a:lnTo>
                    <a:pt x="678688" y="832993"/>
                  </a:lnTo>
                  <a:lnTo>
                    <a:pt x="678688" y="839343"/>
                  </a:lnTo>
                  <a:lnTo>
                    <a:pt x="160655" y="839343"/>
                  </a:lnTo>
                  <a:lnTo>
                    <a:pt x="160655" y="832993"/>
                  </a:lnTo>
                  <a:lnTo>
                    <a:pt x="160655" y="839343"/>
                  </a:lnTo>
                  <a:cubicBezTo>
                    <a:pt x="72009" y="839343"/>
                    <a:pt x="0" y="767461"/>
                    <a:pt x="0" y="678688"/>
                  </a:cubicBezTo>
                  <a:lnTo>
                    <a:pt x="0" y="160655"/>
                  </a:lnTo>
                  <a:lnTo>
                    <a:pt x="6350" y="160655"/>
                  </a:lnTo>
                  <a:lnTo>
                    <a:pt x="0" y="160655"/>
                  </a:lnTo>
                  <a:moveTo>
                    <a:pt x="12700" y="160655"/>
                  </a:moveTo>
                  <a:lnTo>
                    <a:pt x="12700" y="678688"/>
                  </a:lnTo>
                  <a:lnTo>
                    <a:pt x="6350" y="678688"/>
                  </a:lnTo>
                  <a:lnTo>
                    <a:pt x="12700" y="678688"/>
                  </a:lnTo>
                  <a:cubicBezTo>
                    <a:pt x="12700" y="760476"/>
                    <a:pt x="78994" y="826643"/>
                    <a:pt x="160655" y="826643"/>
                  </a:cubicBezTo>
                  <a:lnTo>
                    <a:pt x="678688" y="826643"/>
                  </a:lnTo>
                  <a:cubicBezTo>
                    <a:pt x="760476" y="826643"/>
                    <a:pt x="826643" y="760349"/>
                    <a:pt x="826643" y="678688"/>
                  </a:cubicBezTo>
                  <a:lnTo>
                    <a:pt x="826643" y="160655"/>
                  </a:lnTo>
                  <a:cubicBezTo>
                    <a:pt x="826643" y="78994"/>
                    <a:pt x="760476" y="12700"/>
                    <a:pt x="678688" y="12700"/>
                  </a:cubicBezTo>
                  <a:lnTo>
                    <a:pt x="160655" y="12700"/>
                  </a:lnTo>
                  <a:lnTo>
                    <a:pt x="160655" y="6350"/>
                  </a:lnTo>
                  <a:lnTo>
                    <a:pt x="160655" y="12700"/>
                  </a:lnTo>
                  <a:cubicBezTo>
                    <a:pt x="78994" y="12700"/>
                    <a:pt x="12700" y="78994"/>
                    <a:pt x="12700" y="160655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16682" y="3364111"/>
            <a:ext cx="122188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93665" y="3159621"/>
            <a:ext cx="3445223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Data Split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3665" y="3669804"/>
            <a:ext cx="7571780" cy="97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dataset is divided into training and validation sets to assess model performance.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49760" y="5798939"/>
            <a:ext cx="964555" cy="38100"/>
            <a:chOff x="0" y="0"/>
            <a:chExt cx="128607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6129" cy="50800"/>
            </a:xfrm>
            <a:custGeom>
              <a:avLst/>
              <a:gdLst/>
              <a:ahLst/>
              <a:cxnLst/>
              <a:rect r="r" b="b" t="t" l="l"/>
              <a:pathLst>
                <a:path h="50800" w="128612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0729" y="0"/>
                  </a:lnTo>
                  <a:cubicBezTo>
                    <a:pt x="1274699" y="0"/>
                    <a:pt x="1286129" y="11430"/>
                    <a:pt x="1286129" y="25400"/>
                  </a:cubicBezTo>
                  <a:cubicBezTo>
                    <a:pt x="1286129" y="39370"/>
                    <a:pt x="1274699" y="50800"/>
                    <a:pt x="126072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63079" y="5503217"/>
            <a:ext cx="629542" cy="629542"/>
            <a:chOff x="0" y="0"/>
            <a:chExt cx="839390" cy="8393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26643" cy="826643"/>
            </a:xfrm>
            <a:custGeom>
              <a:avLst/>
              <a:gdLst/>
              <a:ahLst/>
              <a:cxnLst/>
              <a:rect r="r" b="b" t="t" l="l"/>
              <a:pathLst>
                <a:path h="826643" w="826643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72338" y="0"/>
                  </a:lnTo>
                  <a:cubicBezTo>
                    <a:pt x="757555" y="0"/>
                    <a:pt x="826643" y="69088"/>
                    <a:pt x="826643" y="154305"/>
                  </a:cubicBezTo>
                  <a:lnTo>
                    <a:pt x="826643" y="672338"/>
                  </a:lnTo>
                  <a:cubicBezTo>
                    <a:pt x="826643" y="757555"/>
                    <a:pt x="757555" y="826643"/>
                    <a:pt x="672338" y="826643"/>
                  </a:cubicBezTo>
                  <a:lnTo>
                    <a:pt x="154305" y="826643"/>
                  </a:lnTo>
                  <a:cubicBezTo>
                    <a:pt x="69088" y="826643"/>
                    <a:pt x="0" y="757555"/>
                    <a:pt x="0" y="67233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9343" cy="839343"/>
            </a:xfrm>
            <a:custGeom>
              <a:avLst/>
              <a:gdLst/>
              <a:ahLst/>
              <a:cxnLst/>
              <a:rect r="r" b="b" t="t" l="l"/>
              <a:pathLst>
                <a:path h="839343" w="839343">
                  <a:moveTo>
                    <a:pt x="0" y="160655"/>
                  </a:moveTo>
                  <a:cubicBezTo>
                    <a:pt x="0" y="72009"/>
                    <a:pt x="72009" y="0"/>
                    <a:pt x="160655" y="0"/>
                  </a:cubicBez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cubicBezTo>
                    <a:pt x="767461" y="0"/>
                    <a:pt x="839343" y="72009"/>
                    <a:pt x="839343" y="160655"/>
                  </a:cubicBezTo>
                  <a:lnTo>
                    <a:pt x="832993" y="160655"/>
                  </a:lnTo>
                  <a:lnTo>
                    <a:pt x="839343" y="160655"/>
                  </a:lnTo>
                  <a:lnTo>
                    <a:pt x="839343" y="678688"/>
                  </a:lnTo>
                  <a:lnTo>
                    <a:pt x="832993" y="678688"/>
                  </a:lnTo>
                  <a:lnTo>
                    <a:pt x="839343" y="678688"/>
                  </a:lnTo>
                  <a:cubicBezTo>
                    <a:pt x="839343" y="767461"/>
                    <a:pt x="767334" y="839343"/>
                    <a:pt x="678688" y="839343"/>
                  </a:cubicBezTo>
                  <a:lnTo>
                    <a:pt x="678688" y="832993"/>
                  </a:lnTo>
                  <a:lnTo>
                    <a:pt x="678688" y="839343"/>
                  </a:lnTo>
                  <a:lnTo>
                    <a:pt x="160655" y="839343"/>
                  </a:lnTo>
                  <a:lnTo>
                    <a:pt x="160655" y="832993"/>
                  </a:lnTo>
                  <a:lnTo>
                    <a:pt x="160655" y="839343"/>
                  </a:lnTo>
                  <a:cubicBezTo>
                    <a:pt x="72009" y="839343"/>
                    <a:pt x="0" y="767461"/>
                    <a:pt x="0" y="678688"/>
                  </a:cubicBezTo>
                  <a:lnTo>
                    <a:pt x="0" y="160655"/>
                  </a:lnTo>
                  <a:lnTo>
                    <a:pt x="6350" y="160655"/>
                  </a:lnTo>
                  <a:lnTo>
                    <a:pt x="0" y="160655"/>
                  </a:lnTo>
                  <a:moveTo>
                    <a:pt x="12700" y="160655"/>
                  </a:moveTo>
                  <a:lnTo>
                    <a:pt x="12700" y="678688"/>
                  </a:lnTo>
                  <a:lnTo>
                    <a:pt x="6350" y="678688"/>
                  </a:lnTo>
                  <a:lnTo>
                    <a:pt x="12700" y="678688"/>
                  </a:lnTo>
                  <a:cubicBezTo>
                    <a:pt x="12700" y="760476"/>
                    <a:pt x="78994" y="826643"/>
                    <a:pt x="160655" y="826643"/>
                  </a:cubicBezTo>
                  <a:lnTo>
                    <a:pt x="678688" y="826643"/>
                  </a:lnTo>
                  <a:cubicBezTo>
                    <a:pt x="760476" y="826643"/>
                    <a:pt x="826643" y="760349"/>
                    <a:pt x="826643" y="678688"/>
                  </a:cubicBezTo>
                  <a:lnTo>
                    <a:pt x="826643" y="160655"/>
                  </a:lnTo>
                  <a:cubicBezTo>
                    <a:pt x="826643" y="78994"/>
                    <a:pt x="760476" y="12700"/>
                    <a:pt x="678688" y="12700"/>
                  </a:cubicBezTo>
                  <a:lnTo>
                    <a:pt x="160655" y="12700"/>
                  </a:lnTo>
                  <a:lnTo>
                    <a:pt x="160655" y="6350"/>
                  </a:lnTo>
                  <a:lnTo>
                    <a:pt x="160655" y="12700"/>
                  </a:lnTo>
                  <a:cubicBezTo>
                    <a:pt x="78994" y="12700"/>
                    <a:pt x="12700" y="78994"/>
                    <a:pt x="12700" y="160655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69950" y="5668416"/>
            <a:ext cx="215653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93665" y="5463927"/>
            <a:ext cx="3445223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Iterative Evaluation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93665" y="5974110"/>
            <a:ext cx="7571780" cy="97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model is trained on the training set and evaluated on the validation set.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49760" y="8103245"/>
            <a:ext cx="964555" cy="38100"/>
            <a:chOff x="0" y="0"/>
            <a:chExt cx="128607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86129" cy="50800"/>
            </a:xfrm>
            <a:custGeom>
              <a:avLst/>
              <a:gdLst/>
              <a:ahLst/>
              <a:cxnLst/>
              <a:rect r="r" b="b" t="t" l="l"/>
              <a:pathLst>
                <a:path h="50800" w="128612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0729" y="0"/>
                  </a:lnTo>
                  <a:cubicBezTo>
                    <a:pt x="1274699" y="0"/>
                    <a:pt x="1286129" y="11430"/>
                    <a:pt x="1286129" y="25400"/>
                  </a:cubicBezTo>
                  <a:cubicBezTo>
                    <a:pt x="1286129" y="39370"/>
                    <a:pt x="1274699" y="50800"/>
                    <a:pt x="126072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63079" y="7807524"/>
            <a:ext cx="629542" cy="629542"/>
            <a:chOff x="0" y="0"/>
            <a:chExt cx="839390" cy="8393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26643" cy="826643"/>
            </a:xfrm>
            <a:custGeom>
              <a:avLst/>
              <a:gdLst/>
              <a:ahLst/>
              <a:cxnLst/>
              <a:rect r="r" b="b" t="t" l="l"/>
              <a:pathLst>
                <a:path h="826643" w="826643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72338" y="0"/>
                  </a:lnTo>
                  <a:cubicBezTo>
                    <a:pt x="757555" y="0"/>
                    <a:pt x="826643" y="69088"/>
                    <a:pt x="826643" y="154305"/>
                  </a:cubicBezTo>
                  <a:lnTo>
                    <a:pt x="826643" y="672338"/>
                  </a:lnTo>
                  <a:cubicBezTo>
                    <a:pt x="826643" y="757555"/>
                    <a:pt x="757555" y="826643"/>
                    <a:pt x="672338" y="826643"/>
                  </a:cubicBezTo>
                  <a:lnTo>
                    <a:pt x="154305" y="826643"/>
                  </a:lnTo>
                  <a:cubicBezTo>
                    <a:pt x="69088" y="826643"/>
                    <a:pt x="0" y="757555"/>
                    <a:pt x="0" y="67233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39343" cy="839343"/>
            </a:xfrm>
            <a:custGeom>
              <a:avLst/>
              <a:gdLst/>
              <a:ahLst/>
              <a:cxnLst/>
              <a:rect r="r" b="b" t="t" l="l"/>
              <a:pathLst>
                <a:path h="839343" w="839343">
                  <a:moveTo>
                    <a:pt x="0" y="160655"/>
                  </a:moveTo>
                  <a:cubicBezTo>
                    <a:pt x="0" y="72009"/>
                    <a:pt x="72009" y="0"/>
                    <a:pt x="160655" y="0"/>
                  </a:cubicBez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cubicBezTo>
                    <a:pt x="767461" y="0"/>
                    <a:pt x="839343" y="72009"/>
                    <a:pt x="839343" y="160655"/>
                  </a:cubicBezTo>
                  <a:lnTo>
                    <a:pt x="832993" y="160655"/>
                  </a:lnTo>
                  <a:lnTo>
                    <a:pt x="839343" y="160655"/>
                  </a:lnTo>
                  <a:lnTo>
                    <a:pt x="839343" y="678688"/>
                  </a:lnTo>
                  <a:lnTo>
                    <a:pt x="832993" y="678688"/>
                  </a:lnTo>
                  <a:lnTo>
                    <a:pt x="839343" y="678688"/>
                  </a:lnTo>
                  <a:cubicBezTo>
                    <a:pt x="839343" y="767461"/>
                    <a:pt x="767334" y="839343"/>
                    <a:pt x="678688" y="839343"/>
                  </a:cubicBezTo>
                  <a:lnTo>
                    <a:pt x="678688" y="832993"/>
                  </a:lnTo>
                  <a:lnTo>
                    <a:pt x="678688" y="839343"/>
                  </a:lnTo>
                  <a:lnTo>
                    <a:pt x="160655" y="839343"/>
                  </a:lnTo>
                  <a:lnTo>
                    <a:pt x="160655" y="832993"/>
                  </a:lnTo>
                  <a:lnTo>
                    <a:pt x="160655" y="839343"/>
                  </a:lnTo>
                  <a:cubicBezTo>
                    <a:pt x="72009" y="839343"/>
                    <a:pt x="0" y="767461"/>
                    <a:pt x="0" y="678688"/>
                  </a:cubicBezTo>
                  <a:lnTo>
                    <a:pt x="0" y="160655"/>
                  </a:lnTo>
                  <a:lnTo>
                    <a:pt x="6350" y="160655"/>
                  </a:lnTo>
                  <a:lnTo>
                    <a:pt x="0" y="160655"/>
                  </a:lnTo>
                  <a:moveTo>
                    <a:pt x="12700" y="160655"/>
                  </a:moveTo>
                  <a:lnTo>
                    <a:pt x="12700" y="678688"/>
                  </a:lnTo>
                  <a:lnTo>
                    <a:pt x="6350" y="678688"/>
                  </a:lnTo>
                  <a:lnTo>
                    <a:pt x="12700" y="678688"/>
                  </a:lnTo>
                  <a:cubicBezTo>
                    <a:pt x="12700" y="760476"/>
                    <a:pt x="78994" y="826643"/>
                    <a:pt x="160655" y="826643"/>
                  </a:cubicBezTo>
                  <a:lnTo>
                    <a:pt x="678688" y="826643"/>
                  </a:lnTo>
                  <a:cubicBezTo>
                    <a:pt x="760476" y="826643"/>
                    <a:pt x="826643" y="760349"/>
                    <a:pt x="826643" y="678688"/>
                  </a:cubicBezTo>
                  <a:lnTo>
                    <a:pt x="826643" y="160655"/>
                  </a:lnTo>
                  <a:cubicBezTo>
                    <a:pt x="826643" y="78994"/>
                    <a:pt x="760476" y="12700"/>
                    <a:pt x="678688" y="12700"/>
                  </a:cubicBezTo>
                  <a:lnTo>
                    <a:pt x="160655" y="12700"/>
                  </a:lnTo>
                  <a:lnTo>
                    <a:pt x="160655" y="6350"/>
                  </a:lnTo>
                  <a:lnTo>
                    <a:pt x="160655" y="12700"/>
                  </a:lnTo>
                  <a:cubicBezTo>
                    <a:pt x="78994" y="12700"/>
                    <a:pt x="12700" y="78994"/>
                    <a:pt x="12700" y="160655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61765" y="7972722"/>
            <a:ext cx="232172" cy="35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93665" y="7768232"/>
            <a:ext cx="3445223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Performance Metrics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93665" y="8278416"/>
            <a:ext cx="7571780" cy="97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Metrics like accuracy, precision, and recall are used to measure the model's effectiveness.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340001"/>
          </a:xfrm>
          <a:custGeom>
            <a:avLst/>
            <a:gdLst/>
            <a:ahLst/>
            <a:cxnLst/>
            <a:rect r="r" b="b" t="t" l="l"/>
            <a:pathLst>
              <a:path h="3340001" w="18288000">
                <a:moveTo>
                  <a:pt x="0" y="0"/>
                </a:moveTo>
                <a:lnTo>
                  <a:pt x="18288000" y="0"/>
                </a:lnTo>
                <a:lnTo>
                  <a:pt x="18288000" y="3340001"/>
                </a:lnTo>
                <a:lnTo>
                  <a:pt x="0" y="334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" r="0" b="-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5088" y="4047530"/>
            <a:ext cx="9529316" cy="86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Objectives of Cross-Validation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0325" y="5307062"/>
            <a:ext cx="8084939" cy="1995488"/>
            <a:chOff x="0" y="0"/>
            <a:chExt cx="10779918" cy="2660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0767187" cy="2647950"/>
            </a:xfrm>
            <a:custGeom>
              <a:avLst/>
              <a:gdLst/>
              <a:ahLst/>
              <a:cxnLst/>
              <a:rect r="r" b="b" t="t" l="l"/>
              <a:pathLst>
                <a:path h="2647950" w="10767187">
                  <a:moveTo>
                    <a:pt x="0" y="149606"/>
                  </a:moveTo>
                  <a:cubicBezTo>
                    <a:pt x="0" y="67056"/>
                    <a:pt x="67183" y="0"/>
                    <a:pt x="150114" y="0"/>
                  </a:cubicBezTo>
                  <a:lnTo>
                    <a:pt x="10617073" y="0"/>
                  </a:lnTo>
                  <a:cubicBezTo>
                    <a:pt x="10700004" y="0"/>
                    <a:pt x="10767187" y="67056"/>
                    <a:pt x="10767187" y="149606"/>
                  </a:cubicBezTo>
                  <a:lnTo>
                    <a:pt x="10767187" y="2498344"/>
                  </a:lnTo>
                  <a:cubicBezTo>
                    <a:pt x="10767187" y="2581021"/>
                    <a:pt x="10700004" y="2647950"/>
                    <a:pt x="10617073" y="2647950"/>
                  </a:cubicBezTo>
                  <a:lnTo>
                    <a:pt x="150114" y="2647950"/>
                  </a:lnTo>
                  <a:cubicBezTo>
                    <a:pt x="67183" y="2647950"/>
                    <a:pt x="0" y="2580894"/>
                    <a:pt x="0" y="2498344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79887" cy="2660650"/>
            </a:xfrm>
            <a:custGeom>
              <a:avLst/>
              <a:gdLst/>
              <a:ahLst/>
              <a:cxnLst/>
              <a:rect r="r" b="b" t="t" l="l"/>
              <a:pathLst>
                <a:path h="2660650" w="10779887">
                  <a:moveTo>
                    <a:pt x="0" y="155956"/>
                  </a:moveTo>
                  <a:cubicBezTo>
                    <a:pt x="0" y="69850"/>
                    <a:pt x="70104" y="0"/>
                    <a:pt x="156464" y="0"/>
                  </a:cubicBezTo>
                  <a:lnTo>
                    <a:pt x="10623423" y="0"/>
                  </a:lnTo>
                  <a:lnTo>
                    <a:pt x="10623423" y="6350"/>
                  </a:lnTo>
                  <a:lnTo>
                    <a:pt x="10623423" y="0"/>
                  </a:lnTo>
                  <a:cubicBezTo>
                    <a:pt x="10709910" y="0"/>
                    <a:pt x="10779887" y="69850"/>
                    <a:pt x="10779887" y="155956"/>
                  </a:cubicBezTo>
                  <a:lnTo>
                    <a:pt x="10773537" y="155956"/>
                  </a:lnTo>
                  <a:lnTo>
                    <a:pt x="10779887" y="155956"/>
                  </a:lnTo>
                  <a:lnTo>
                    <a:pt x="10779887" y="2504694"/>
                  </a:lnTo>
                  <a:lnTo>
                    <a:pt x="10773537" y="2504694"/>
                  </a:lnTo>
                  <a:lnTo>
                    <a:pt x="10779887" y="2504694"/>
                  </a:lnTo>
                  <a:cubicBezTo>
                    <a:pt x="10779887" y="2590927"/>
                    <a:pt x="10709783" y="2660650"/>
                    <a:pt x="10623423" y="2660650"/>
                  </a:cubicBezTo>
                  <a:lnTo>
                    <a:pt x="10623423" y="2654300"/>
                  </a:lnTo>
                  <a:lnTo>
                    <a:pt x="10623423" y="2660650"/>
                  </a:lnTo>
                  <a:lnTo>
                    <a:pt x="156464" y="2660650"/>
                  </a:lnTo>
                  <a:lnTo>
                    <a:pt x="156464" y="2654300"/>
                  </a:lnTo>
                  <a:lnTo>
                    <a:pt x="156464" y="2660650"/>
                  </a:lnTo>
                  <a:cubicBezTo>
                    <a:pt x="70104" y="2660650"/>
                    <a:pt x="0" y="2590800"/>
                    <a:pt x="0" y="2504694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2504694"/>
                  </a:lnTo>
                  <a:lnTo>
                    <a:pt x="6350" y="2504694"/>
                  </a:lnTo>
                  <a:lnTo>
                    <a:pt x="12700" y="2504694"/>
                  </a:lnTo>
                  <a:cubicBezTo>
                    <a:pt x="12700" y="2583815"/>
                    <a:pt x="77089" y="2647950"/>
                    <a:pt x="156464" y="2647950"/>
                  </a:cubicBezTo>
                  <a:lnTo>
                    <a:pt x="10623423" y="2647950"/>
                  </a:lnTo>
                  <a:cubicBezTo>
                    <a:pt x="10702925" y="2647950"/>
                    <a:pt x="10767187" y="2583815"/>
                    <a:pt x="10767187" y="2504694"/>
                  </a:cubicBezTo>
                  <a:lnTo>
                    <a:pt x="10767187" y="155956"/>
                  </a:lnTo>
                  <a:cubicBezTo>
                    <a:pt x="10767187" y="76835"/>
                    <a:pt x="10702798" y="12700"/>
                    <a:pt x="10623423" y="12700"/>
                  </a:cubicBezTo>
                  <a:lnTo>
                    <a:pt x="156464" y="12700"/>
                  </a:lnTo>
                  <a:lnTo>
                    <a:pt x="156464" y="6350"/>
                  </a:lnTo>
                  <a:lnTo>
                    <a:pt x="156464" y="12700"/>
                  </a:lnTo>
                  <a:cubicBezTo>
                    <a:pt x="77089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11759" y="5578971"/>
            <a:ext cx="3340001" cy="42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Avoid Overfitting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1759" y="6070998"/>
            <a:ext cx="7522071" cy="95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Cross-validation helps identify models that perform well on unseen data, not just the training set.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72885" y="5307062"/>
            <a:ext cx="8084939" cy="1995488"/>
            <a:chOff x="0" y="0"/>
            <a:chExt cx="10779918" cy="26606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0767187" cy="2647950"/>
            </a:xfrm>
            <a:custGeom>
              <a:avLst/>
              <a:gdLst/>
              <a:ahLst/>
              <a:cxnLst/>
              <a:rect r="r" b="b" t="t" l="l"/>
              <a:pathLst>
                <a:path h="2647950" w="10767187">
                  <a:moveTo>
                    <a:pt x="0" y="149606"/>
                  </a:moveTo>
                  <a:cubicBezTo>
                    <a:pt x="0" y="67056"/>
                    <a:pt x="67183" y="0"/>
                    <a:pt x="150114" y="0"/>
                  </a:cubicBezTo>
                  <a:lnTo>
                    <a:pt x="10617073" y="0"/>
                  </a:lnTo>
                  <a:cubicBezTo>
                    <a:pt x="10700004" y="0"/>
                    <a:pt x="10767187" y="67056"/>
                    <a:pt x="10767187" y="149606"/>
                  </a:cubicBezTo>
                  <a:lnTo>
                    <a:pt x="10767187" y="2498344"/>
                  </a:lnTo>
                  <a:cubicBezTo>
                    <a:pt x="10767187" y="2581021"/>
                    <a:pt x="10700004" y="2647950"/>
                    <a:pt x="10617073" y="2647950"/>
                  </a:cubicBezTo>
                  <a:lnTo>
                    <a:pt x="150114" y="2647950"/>
                  </a:lnTo>
                  <a:cubicBezTo>
                    <a:pt x="67183" y="2647950"/>
                    <a:pt x="0" y="2580894"/>
                    <a:pt x="0" y="2498344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79887" cy="2660650"/>
            </a:xfrm>
            <a:custGeom>
              <a:avLst/>
              <a:gdLst/>
              <a:ahLst/>
              <a:cxnLst/>
              <a:rect r="r" b="b" t="t" l="l"/>
              <a:pathLst>
                <a:path h="2660650" w="10779887">
                  <a:moveTo>
                    <a:pt x="0" y="155956"/>
                  </a:moveTo>
                  <a:cubicBezTo>
                    <a:pt x="0" y="69850"/>
                    <a:pt x="70104" y="0"/>
                    <a:pt x="156464" y="0"/>
                  </a:cubicBezTo>
                  <a:lnTo>
                    <a:pt x="10623423" y="0"/>
                  </a:lnTo>
                  <a:lnTo>
                    <a:pt x="10623423" y="6350"/>
                  </a:lnTo>
                  <a:lnTo>
                    <a:pt x="10623423" y="0"/>
                  </a:lnTo>
                  <a:cubicBezTo>
                    <a:pt x="10709910" y="0"/>
                    <a:pt x="10779887" y="69850"/>
                    <a:pt x="10779887" y="155956"/>
                  </a:cubicBezTo>
                  <a:lnTo>
                    <a:pt x="10773537" y="155956"/>
                  </a:lnTo>
                  <a:lnTo>
                    <a:pt x="10779887" y="155956"/>
                  </a:lnTo>
                  <a:lnTo>
                    <a:pt x="10779887" y="2504694"/>
                  </a:lnTo>
                  <a:lnTo>
                    <a:pt x="10773537" y="2504694"/>
                  </a:lnTo>
                  <a:lnTo>
                    <a:pt x="10779887" y="2504694"/>
                  </a:lnTo>
                  <a:cubicBezTo>
                    <a:pt x="10779887" y="2590927"/>
                    <a:pt x="10709783" y="2660650"/>
                    <a:pt x="10623423" y="2660650"/>
                  </a:cubicBezTo>
                  <a:lnTo>
                    <a:pt x="10623423" y="2654300"/>
                  </a:lnTo>
                  <a:lnTo>
                    <a:pt x="10623423" y="2660650"/>
                  </a:lnTo>
                  <a:lnTo>
                    <a:pt x="156464" y="2660650"/>
                  </a:lnTo>
                  <a:lnTo>
                    <a:pt x="156464" y="2654300"/>
                  </a:lnTo>
                  <a:lnTo>
                    <a:pt x="156464" y="2660650"/>
                  </a:lnTo>
                  <a:cubicBezTo>
                    <a:pt x="70104" y="2660650"/>
                    <a:pt x="0" y="2590800"/>
                    <a:pt x="0" y="2504694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2504694"/>
                  </a:lnTo>
                  <a:lnTo>
                    <a:pt x="6350" y="2504694"/>
                  </a:lnTo>
                  <a:lnTo>
                    <a:pt x="12700" y="2504694"/>
                  </a:lnTo>
                  <a:cubicBezTo>
                    <a:pt x="12700" y="2583815"/>
                    <a:pt x="77089" y="2647950"/>
                    <a:pt x="156464" y="2647950"/>
                  </a:cubicBezTo>
                  <a:lnTo>
                    <a:pt x="10623423" y="2647950"/>
                  </a:lnTo>
                  <a:cubicBezTo>
                    <a:pt x="10702925" y="2647950"/>
                    <a:pt x="10767187" y="2583815"/>
                    <a:pt x="10767187" y="2504694"/>
                  </a:cubicBezTo>
                  <a:lnTo>
                    <a:pt x="10767187" y="155956"/>
                  </a:lnTo>
                  <a:cubicBezTo>
                    <a:pt x="10767187" y="76835"/>
                    <a:pt x="10702798" y="12700"/>
                    <a:pt x="10623423" y="12700"/>
                  </a:cubicBezTo>
                  <a:lnTo>
                    <a:pt x="156464" y="12700"/>
                  </a:lnTo>
                  <a:lnTo>
                    <a:pt x="156464" y="6350"/>
                  </a:lnTo>
                  <a:lnTo>
                    <a:pt x="156464" y="12700"/>
                  </a:lnTo>
                  <a:cubicBezTo>
                    <a:pt x="77089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54319" y="5578971"/>
            <a:ext cx="3597920" cy="42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Tune Hyperparameters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4319" y="6070998"/>
            <a:ext cx="7522071" cy="95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It enables the systematic exploration of different model configurations to find the optimal setup.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0325" y="7560171"/>
            <a:ext cx="8084939" cy="1995488"/>
            <a:chOff x="0" y="0"/>
            <a:chExt cx="10779918" cy="26606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0767187" cy="2647950"/>
            </a:xfrm>
            <a:custGeom>
              <a:avLst/>
              <a:gdLst/>
              <a:ahLst/>
              <a:cxnLst/>
              <a:rect r="r" b="b" t="t" l="l"/>
              <a:pathLst>
                <a:path h="2647950" w="10767187">
                  <a:moveTo>
                    <a:pt x="0" y="149606"/>
                  </a:moveTo>
                  <a:cubicBezTo>
                    <a:pt x="0" y="67056"/>
                    <a:pt x="67183" y="0"/>
                    <a:pt x="150114" y="0"/>
                  </a:cubicBezTo>
                  <a:lnTo>
                    <a:pt x="10617073" y="0"/>
                  </a:lnTo>
                  <a:cubicBezTo>
                    <a:pt x="10700004" y="0"/>
                    <a:pt x="10767187" y="67056"/>
                    <a:pt x="10767187" y="149606"/>
                  </a:cubicBezTo>
                  <a:lnTo>
                    <a:pt x="10767187" y="2498344"/>
                  </a:lnTo>
                  <a:cubicBezTo>
                    <a:pt x="10767187" y="2581021"/>
                    <a:pt x="10700004" y="2647950"/>
                    <a:pt x="10617073" y="2647950"/>
                  </a:cubicBezTo>
                  <a:lnTo>
                    <a:pt x="150114" y="2647950"/>
                  </a:lnTo>
                  <a:cubicBezTo>
                    <a:pt x="67183" y="2647950"/>
                    <a:pt x="0" y="2580894"/>
                    <a:pt x="0" y="2498344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79887" cy="2660650"/>
            </a:xfrm>
            <a:custGeom>
              <a:avLst/>
              <a:gdLst/>
              <a:ahLst/>
              <a:cxnLst/>
              <a:rect r="r" b="b" t="t" l="l"/>
              <a:pathLst>
                <a:path h="2660650" w="10779887">
                  <a:moveTo>
                    <a:pt x="0" y="155956"/>
                  </a:moveTo>
                  <a:cubicBezTo>
                    <a:pt x="0" y="69850"/>
                    <a:pt x="70104" y="0"/>
                    <a:pt x="156464" y="0"/>
                  </a:cubicBezTo>
                  <a:lnTo>
                    <a:pt x="10623423" y="0"/>
                  </a:lnTo>
                  <a:lnTo>
                    <a:pt x="10623423" y="6350"/>
                  </a:lnTo>
                  <a:lnTo>
                    <a:pt x="10623423" y="0"/>
                  </a:lnTo>
                  <a:cubicBezTo>
                    <a:pt x="10709910" y="0"/>
                    <a:pt x="10779887" y="69850"/>
                    <a:pt x="10779887" y="155956"/>
                  </a:cubicBezTo>
                  <a:lnTo>
                    <a:pt x="10773537" y="155956"/>
                  </a:lnTo>
                  <a:lnTo>
                    <a:pt x="10779887" y="155956"/>
                  </a:lnTo>
                  <a:lnTo>
                    <a:pt x="10779887" y="2504694"/>
                  </a:lnTo>
                  <a:lnTo>
                    <a:pt x="10773537" y="2504694"/>
                  </a:lnTo>
                  <a:lnTo>
                    <a:pt x="10779887" y="2504694"/>
                  </a:lnTo>
                  <a:cubicBezTo>
                    <a:pt x="10779887" y="2590927"/>
                    <a:pt x="10709783" y="2660650"/>
                    <a:pt x="10623423" y="2660650"/>
                  </a:cubicBezTo>
                  <a:lnTo>
                    <a:pt x="10623423" y="2654300"/>
                  </a:lnTo>
                  <a:lnTo>
                    <a:pt x="10623423" y="2660650"/>
                  </a:lnTo>
                  <a:lnTo>
                    <a:pt x="156464" y="2660650"/>
                  </a:lnTo>
                  <a:lnTo>
                    <a:pt x="156464" y="2654300"/>
                  </a:lnTo>
                  <a:lnTo>
                    <a:pt x="156464" y="2660650"/>
                  </a:lnTo>
                  <a:cubicBezTo>
                    <a:pt x="70104" y="2660650"/>
                    <a:pt x="0" y="2590800"/>
                    <a:pt x="0" y="2504694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2504694"/>
                  </a:lnTo>
                  <a:lnTo>
                    <a:pt x="6350" y="2504694"/>
                  </a:lnTo>
                  <a:lnTo>
                    <a:pt x="12700" y="2504694"/>
                  </a:lnTo>
                  <a:cubicBezTo>
                    <a:pt x="12700" y="2583815"/>
                    <a:pt x="77089" y="2647950"/>
                    <a:pt x="156464" y="2647950"/>
                  </a:cubicBezTo>
                  <a:lnTo>
                    <a:pt x="10623423" y="2647950"/>
                  </a:lnTo>
                  <a:cubicBezTo>
                    <a:pt x="10702925" y="2647950"/>
                    <a:pt x="10767187" y="2583815"/>
                    <a:pt x="10767187" y="2504694"/>
                  </a:cubicBezTo>
                  <a:lnTo>
                    <a:pt x="10767187" y="155956"/>
                  </a:lnTo>
                  <a:cubicBezTo>
                    <a:pt x="10767187" y="76835"/>
                    <a:pt x="10702798" y="12700"/>
                    <a:pt x="10623423" y="12700"/>
                  </a:cubicBezTo>
                  <a:lnTo>
                    <a:pt x="156464" y="12700"/>
                  </a:lnTo>
                  <a:lnTo>
                    <a:pt x="156464" y="6350"/>
                  </a:lnTo>
                  <a:lnTo>
                    <a:pt x="156464" y="12700"/>
                  </a:lnTo>
                  <a:cubicBezTo>
                    <a:pt x="77089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11759" y="7832080"/>
            <a:ext cx="3792140" cy="42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Estimate Generalization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1759" y="8324106"/>
            <a:ext cx="7522071" cy="95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Cross-validation provides a reliable estimate of how the model will perform on real-world data.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72885" y="7560171"/>
            <a:ext cx="8084939" cy="1995488"/>
            <a:chOff x="0" y="0"/>
            <a:chExt cx="10779918" cy="26606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0767187" cy="2647950"/>
            </a:xfrm>
            <a:custGeom>
              <a:avLst/>
              <a:gdLst/>
              <a:ahLst/>
              <a:cxnLst/>
              <a:rect r="r" b="b" t="t" l="l"/>
              <a:pathLst>
                <a:path h="2647950" w="10767187">
                  <a:moveTo>
                    <a:pt x="0" y="149606"/>
                  </a:moveTo>
                  <a:cubicBezTo>
                    <a:pt x="0" y="67056"/>
                    <a:pt x="67183" y="0"/>
                    <a:pt x="150114" y="0"/>
                  </a:cubicBezTo>
                  <a:lnTo>
                    <a:pt x="10617073" y="0"/>
                  </a:lnTo>
                  <a:cubicBezTo>
                    <a:pt x="10700004" y="0"/>
                    <a:pt x="10767187" y="67056"/>
                    <a:pt x="10767187" y="149606"/>
                  </a:cubicBezTo>
                  <a:lnTo>
                    <a:pt x="10767187" y="2498344"/>
                  </a:lnTo>
                  <a:cubicBezTo>
                    <a:pt x="10767187" y="2581021"/>
                    <a:pt x="10700004" y="2647950"/>
                    <a:pt x="10617073" y="2647950"/>
                  </a:cubicBezTo>
                  <a:lnTo>
                    <a:pt x="150114" y="2647950"/>
                  </a:lnTo>
                  <a:cubicBezTo>
                    <a:pt x="67183" y="2647950"/>
                    <a:pt x="0" y="2580894"/>
                    <a:pt x="0" y="2498344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779887" cy="2660650"/>
            </a:xfrm>
            <a:custGeom>
              <a:avLst/>
              <a:gdLst/>
              <a:ahLst/>
              <a:cxnLst/>
              <a:rect r="r" b="b" t="t" l="l"/>
              <a:pathLst>
                <a:path h="2660650" w="10779887">
                  <a:moveTo>
                    <a:pt x="0" y="155956"/>
                  </a:moveTo>
                  <a:cubicBezTo>
                    <a:pt x="0" y="69850"/>
                    <a:pt x="70104" y="0"/>
                    <a:pt x="156464" y="0"/>
                  </a:cubicBezTo>
                  <a:lnTo>
                    <a:pt x="10623423" y="0"/>
                  </a:lnTo>
                  <a:lnTo>
                    <a:pt x="10623423" y="6350"/>
                  </a:lnTo>
                  <a:lnTo>
                    <a:pt x="10623423" y="0"/>
                  </a:lnTo>
                  <a:cubicBezTo>
                    <a:pt x="10709910" y="0"/>
                    <a:pt x="10779887" y="69850"/>
                    <a:pt x="10779887" y="155956"/>
                  </a:cubicBezTo>
                  <a:lnTo>
                    <a:pt x="10773537" y="155956"/>
                  </a:lnTo>
                  <a:lnTo>
                    <a:pt x="10779887" y="155956"/>
                  </a:lnTo>
                  <a:lnTo>
                    <a:pt x="10779887" y="2504694"/>
                  </a:lnTo>
                  <a:lnTo>
                    <a:pt x="10773537" y="2504694"/>
                  </a:lnTo>
                  <a:lnTo>
                    <a:pt x="10779887" y="2504694"/>
                  </a:lnTo>
                  <a:cubicBezTo>
                    <a:pt x="10779887" y="2590927"/>
                    <a:pt x="10709783" y="2660650"/>
                    <a:pt x="10623423" y="2660650"/>
                  </a:cubicBezTo>
                  <a:lnTo>
                    <a:pt x="10623423" y="2654300"/>
                  </a:lnTo>
                  <a:lnTo>
                    <a:pt x="10623423" y="2660650"/>
                  </a:lnTo>
                  <a:lnTo>
                    <a:pt x="156464" y="2660650"/>
                  </a:lnTo>
                  <a:lnTo>
                    <a:pt x="156464" y="2654300"/>
                  </a:lnTo>
                  <a:lnTo>
                    <a:pt x="156464" y="2660650"/>
                  </a:lnTo>
                  <a:cubicBezTo>
                    <a:pt x="70104" y="2660650"/>
                    <a:pt x="0" y="2590800"/>
                    <a:pt x="0" y="2504694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2504694"/>
                  </a:lnTo>
                  <a:lnTo>
                    <a:pt x="6350" y="2504694"/>
                  </a:lnTo>
                  <a:lnTo>
                    <a:pt x="12700" y="2504694"/>
                  </a:lnTo>
                  <a:cubicBezTo>
                    <a:pt x="12700" y="2583815"/>
                    <a:pt x="77089" y="2647950"/>
                    <a:pt x="156464" y="2647950"/>
                  </a:cubicBezTo>
                  <a:lnTo>
                    <a:pt x="10623423" y="2647950"/>
                  </a:lnTo>
                  <a:cubicBezTo>
                    <a:pt x="10702925" y="2647950"/>
                    <a:pt x="10767187" y="2583815"/>
                    <a:pt x="10767187" y="2504694"/>
                  </a:cubicBezTo>
                  <a:lnTo>
                    <a:pt x="10767187" y="155956"/>
                  </a:lnTo>
                  <a:cubicBezTo>
                    <a:pt x="10767187" y="76835"/>
                    <a:pt x="10702798" y="12700"/>
                    <a:pt x="10623423" y="12700"/>
                  </a:cubicBezTo>
                  <a:lnTo>
                    <a:pt x="156464" y="12700"/>
                  </a:lnTo>
                  <a:lnTo>
                    <a:pt x="156464" y="6350"/>
                  </a:lnTo>
                  <a:lnTo>
                    <a:pt x="156464" y="12700"/>
                  </a:lnTo>
                  <a:cubicBezTo>
                    <a:pt x="77089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554319" y="7832080"/>
            <a:ext cx="3340001" cy="42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Robust Evaluation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54319" y="8324106"/>
            <a:ext cx="7522071" cy="95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It ensures a more comprehensive and unbiased assessment of the model's capabilities.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146375"/>
            <a:ext cx="8094910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K-Fold Cross-Validation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760119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Data Partitioning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391299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dataset is divided into k equal-sized subsets or "folds".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0" y="4760119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Iterative Training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391299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model is trained on k-1 folds and evaluated on the remaining fold.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4760119"/>
            <a:ext cx="395049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Performance Averaging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391299"/>
            <a:ext cx="4972645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evaluation metrics are averaged across all k iterations to get a reliable estimate.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0529" y="830164"/>
            <a:ext cx="9544942" cy="172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Leave-One-Out Cross-Validation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00529" y="2955429"/>
            <a:ext cx="1346598" cy="2154436"/>
          </a:xfrm>
          <a:custGeom>
            <a:avLst/>
            <a:gdLst/>
            <a:ahLst/>
            <a:cxnLst/>
            <a:rect r="r" b="b" t="t" l="l"/>
            <a:pathLst>
              <a:path h="2154436" w="1346598">
                <a:moveTo>
                  <a:pt x="0" y="0"/>
                </a:moveTo>
                <a:lnTo>
                  <a:pt x="1346597" y="0"/>
                </a:lnTo>
                <a:lnTo>
                  <a:pt x="1346597" y="2154436"/>
                </a:lnTo>
                <a:lnTo>
                  <a:pt x="0" y="2154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1" r="0" b="-9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51045" y="3205609"/>
            <a:ext cx="3366493" cy="4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Iterative Holdout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1045" y="3711625"/>
            <a:ext cx="7794426" cy="95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In each iteration, a single data point is held out for testing while the model is trained on the remaining data.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800529" y="5109865"/>
            <a:ext cx="1346598" cy="2154436"/>
          </a:xfrm>
          <a:custGeom>
            <a:avLst/>
            <a:gdLst/>
            <a:ahLst/>
            <a:cxnLst/>
            <a:rect r="r" b="b" t="t" l="l"/>
            <a:pathLst>
              <a:path h="2154436" w="1346598">
                <a:moveTo>
                  <a:pt x="0" y="0"/>
                </a:moveTo>
                <a:lnTo>
                  <a:pt x="1346597" y="0"/>
                </a:lnTo>
                <a:lnTo>
                  <a:pt x="1346597" y="2154436"/>
                </a:lnTo>
                <a:lnTo>
                  <a:pt x="0" y="2154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1" r="0" b="-9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51045" y="5360045"/>
            <a:ext cx="4050804" cy="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Performance Aggregation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1045" y="5866060"/>
            <a:ext cx="7794426" cy="95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evaluation metrics are combined across all iterations to estimate the model's true performance.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800529" y="7264301"/>
            <a:ext cx="1346598" cy="2154436"/>
          </a:xfrm>
          <a:custGeom>
            <a:avLst/>
            <a:gdLst/>
            <a:ahLst/>
            <a:cxnLst/>
            <a:rect r="r" b="b" t="t" l="l"/>
            <a:pathLst>
              <a:path h="2154436" w="1346598">
                <a:moveTo>
                  <a:pt x="0" y="0"/>
                </a:moveTo>
                <a:lnTo>
                  <a:pt x="1346597" y="0"/>
                </a:lnTo>
                <a:lnTo>
                  <a:pt x="1346597" y="2154437"/>
                </a:lnTo>
                <a:lnTo>
                  <a:pt x="0" y="2154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1" r="0" b="-9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551045" y="7514481"/>
            <a:ext cx="3366493" cy="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Unbiased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51045" y="8020496"/>
            <a:ext cx="7794426" cy="95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Leave-one-out provides an almost unbiased estimate of the model's generalization ability.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8687" y="913210"/>
            <a:ext cx="9572625" cy="168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Implementing Cross-Validation in Python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28687" y="2997994"/>
            <a:ext cx="663328" cy="663328"/>
          </a:xfrm>
          <a:custGeom>
            <a:avLst/>
            <a:gdLst/>
            <a:ahLst/>
            <a:cxnLst/>
            <a:rect r="r" b="b" t="t" l="l"/>
            <a:pathLst>
              <a:path h="663328" w="663328">
                <a:moveTo>
                  <a:pt x="0" y="0"/>
                </a:moveTo>
                <a:lnTo>
                  <a:pt x="663328" y="0"/>
                </a:lnTo>
                <a:lnTo>
                  <a:pt x="663328" y="663327"/>
                </a:lnTo>
                <a:lnTo>
                  <a:pt x="0" y="66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8687" y="3917007"/>
            <a:ext cx="3316784" cy="42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scikit-learn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87" y="4405015"/>
            <a:ext cx="4587329" cy="13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scikit-learn library provides built-in functions for various cross-validation techniques.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5913984" y="2997994"/>
            <a:ext cx="663328" cy="663328"/>
          </a:xfrm>
          <a:custGeom>
            <a:avLst/>
            <a:gdLst/>
            <a:ahLst/>
            <a:cxnLst/>
            <a:rect r="r" b="b" t="t" l="l"/>
            <a:pathLst>
              <a:path h="663328" w="663328">
                <a:moveTo>
                  <a:pt x="0" y="0"/>
                </a:moveTo>
                <a:lnTo>
                  <a:pt x="663327" y="0"/>
                </a:lnTo>
                <a:lnTo>
                  <a:pt x="663327" y="663327"/>
                </a:lnTo>
                <a:lnTo>
                  <a:pt x="0" y="663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13984" y="3917007"/>
            <a:ext cx="3316784" cy="42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Jupyter Notebooks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3984" y="4405015"/>
            <a:ext cx="4587329" cy="13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Jupyter Notebooks allow for seamless integration of code, visualizations, and explanations.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28687" y="6569571"/>
            <a:ext cx="663328" cy="663328"/>
          </a:xfrm>
          <a:custGeom>
            <a:avLst/>
            <a:gdLst/>
            <a:ahLst/>
            <a:cxnLst/>
            <a:rect r="r" b="b" t="t" l="l"/>
            <a:pathLst>
              <a:path h="663328" w="663328">
                <a:moveTo>
                  <a:pt x="0" y="0"/>
                </a:moveTo>
                <a:lnTo>
                  <a:pt x="663328" y="0"/>
                </a:lnTo>
                <a:lnTo>
                  <a:pt x="663328" y="663328"/>
                </a:lnTo>
                <a:lnTo>
                  <a:pt x="0" y="663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8687" y="7488585"/>
            <a:ext cx="3316784" cy="42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Data 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8687" y="7976592"/>
            <a:ext cx="4587329" cy="13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Proper data handling and feature engineering are crucial for effective cross-validation.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5913984" y="6569571"/>
            <a:ext cx="663328" cy="663328"/>
          </a:xfrm>
          <a:custGeom>
            <a:avLst/>
            <a:gdLst/>
            <a:ahLst/>
            <a:cxnLst/>
            <a:rect r="r" b="b" t="t" l="l"/>
            <a:pathLst>
              <a:path h="663328" w="663328">
                <a:moveTo>
                  <a:pt x="0" y="0"/>
                </a:moveTo>
                <a:lnTo>
                  <a:pt x="663327" y="0"/>
                </a:lnTo>
                <a:lnTo>
                  <a:pt x="663327" y="663328"/>
                </a:lnTo>
                <a:lnTo>
                  <a:pt x="0" y="663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913984" y="7488585"/>
            <a:ext cx="3316784" cy="42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Model Selection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13984" y="7976592"/>
            <a:ext cx="4587329" cy="13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Cross-validation helps identify the most suitable model architecture and hyperparameters.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938040"/>
            <a:ext cx="9445526" cy="268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Evaluating Model Performance using Cross-Validation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5044976"/>
            <a:ext cx="9455051" cy="3280172"/>
            <a:chOff x="0" y="0"/>
            <a:chExt cx="12606735" cy="43735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06782" cy="4373499"/>
            </a:xfrm>
            <a:custGeom>
              <a:avLst/>
              <a:gdLst/>
              <a:ahLst/>
              <a:cxnLst/>
              <a:rect r="r" b="b" t="t" l="l"/>
              <a:pathLst>
                <a:path h="4373499" w="1260678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613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4208399"/>
                  </a:lnTo>
                  <a:lnTo>
                    <a:pt x="12600432" y="4208399"/>
                  </a:lnTo>
                  <a:lnTo>
                    <a:pt x="12606782" y="4208399"/>
                  </a:lnTo>
                  <a:cubicBezTo>
                    <a:pt x="12606782" y="4299585"/>
                    <a:pt x="12532740" y="4373499"/>
                    <a:pt x="12441301" y="4373499"/>
                  </a:cubicBezTo>
                  <a:lnTo>
                    <a:pt x="12441301" y="4367149"/>
                  </a:lnTo>
                  <a:lnTo>
                    <a:pt x="12441301" y="4373499"/>
                  </a:lnTo>
                  <a:lnTo>
                    <a:pt x="165481" y="4373499"/>
                  </a:lnTo>
                  <a:lnTo>
                    <a:pt x="165481" y="4367149"/>
                  </a:lnTo>
                  <a:lnTo>
                    <a:pt x="165481" y="4373499"/>
                  </a:lnTo>
                  <a:cubicBezTo>
                    <a:pt x="74168" y="4373499"/>
                    <a:pt x="0" y="4299585"/>
                    <a:pt x="0" y="420839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208399"/>
                  </a:lnTo>
                  <a:lnTo>
                    <a:pt x="6350" y="4208399"/>
                  </a:lnTo>
                  <a:lnTo>
                    <a:pt x="12700" y="4208399"/>
                  </a:lnTo>
                  <a:cubicBezTo>
                    <a:pt x="12700" y="4292600"/>
                    <a:pt x="81026" y="4360799"/>
                    <a:pt x="165481" y="4360799"/>
                  </a:cubicBezTo>
                  <a:lnTo>
                    <a:pt x="12441301" y="4360799"/>
                  </a:lnTo>
                  <a:cubicBezTo>
                    <a:pt x="12525628" y="4360799"/>
                    <a:pt x="12594082" y="4292600"/>
                    <a:pt x="12594082" y="4208399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30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859762" y="5059264"/>
            <a:ext cx="9426476" cy="812899"/>
            <a:chOff x="0" y="0"/>
            <a:chExt cx="12568635" cy="1083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43726" y="5134124"/>
            <a:ext cx="131340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Metric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3695" y="5134124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Fold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18900" y="5134124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Fold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04106" y="5134124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Fold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89312" y="5134124"/>
            <a:ext cx="131340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Mean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59762" y="5872162"/>
            <a:ext cx="9426476" cy="812899"/>
            <a:chOff x="0" y="0"/>
            <a:chExt cx="12568635" cy="10838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43726" y="5947023"/>
            <a:ext cx="131340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Accuracy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33695" y="5947023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18900" y="5947023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04106" y="5947023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89312" y="5947023"/>
            <a:ext cx="131340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0.85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859762" y="6685061"/>
            <a:ext cx="9426476" cy="812899"/>
            <a:chOff x="0" y="0"/>
            <a:chExt cx="12568635" cy="10838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143726" y="6759922"/>
            <a:ext cx="131340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Precision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33695" y="6759922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18900" y="6759922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04106" y="6759922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0.91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689312" y="6759922"/>
            <a:ext cx="131340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0.88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859762" y="7497961"/>
            <a:ext cx="9426476" cy="812899"/>
            <a:chOff x="0" y="0"/>
            <a:chExt cx="12568635" cy="108386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8143726" y="7572821"/>
            <a:ext cx="131340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Recall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33695" y="7572821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18900" y="7572821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04106" y="7572821"/>
            <a:ext cx="13086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689312" y="7572821"/>
            <a:ext cx="131340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0.83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DAGUXonx8oQ</dc:identifier>
  <dcterms:modified xsi:type="dcterms:W3CDTF">2011-08-01T06:04:30Z</dcterms:modified>
  <cp:revision>1</cp:revision>
  <dc:title>Introduction-to-Model-Optimization.pptx</dc:title>
</cp:coreProperties>
</file>